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8" r:id="rId8"/>
    <p:sldId id="262" r:id="rId9"/>
    <p:sldId id="261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88AB4A-E2E5-4CBA-B47F-B093BC8F80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dirty="0"/>
              <a:t>EBÛ DÂVÛD (ö. 275/889) VE </a:t>
            </a:r>
            <a:br>
              <a:rPr lang="tr-TR" dirty="0"/>
            </a:br>
            <a:r>
              <a:rPr lang="tr-TR" dirty="0"/>
              <a:t>SÜNEN ADLI ESERİ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5C1E3E8-3122-4B2C-8747-ABF9817742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0090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2058BD-7CD8-49CB-8BF7-5B1270727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4855" y="850605"/>
            <a:ext cx="9292857" cy="5858539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5500" dirty="0"/>
              <a:t>Kendisinden es-</a:t>
            </a:r>
            <a:r>
              <a:rPr lang="tr-TR" sz="5500" dirty="0" err="1"/>
              <a:t>Sünen’in</a:t>
            </a:r>
            <a:r>
              <a:rPr lang="tr-TR" sz="5500" dirty="0"/>
              <a:t> mahiyetini öğrenmek isteyen </a:t>
            </a:r>
            <a:r>
              <a:rPr lang="tr-TR" sz="5500" dirty="0" err="1"/>
              <a:t>Mekkeliler’e</a:t>
            </a:r>
            <a:r>
              <a:rPr lang="tr-TR" sz="5500" dirty="0"/>
              <a:t> yazdığı ve Risâle ilâ ehli Mekke fî </a:t>
            </a:r>
            <a:r>
              <a:rPr lang="tr-TR" sz="5500" dirty="0" err="1"/>
              <a:t>vaṣfi</a:t>
            </a:r>
            <a:r>
              <a:rPr lang="tr-TR" sz="5500" dirty="0"/>
              <a:t> </a:t>
            </a:r>
            <a:r>
              <a:rPr lang="tr-TR" sz="5500" dirty="0" err="1"/>
              <a:t>Sünenih</a:t>
            </a:r>
            <a:r>
              <a:rPr lang="tr-TR" sz="5500" dirty="0"/>
              <a:t> adını verdiği mektubunda eserinin özelliklerini anlatmıştır.</a:t>
            </a:r>
          </a:p>
          <a:p>
            <a:pPr algn="just">
              <a:lnSpc>
                <a:spcPct val="170000"/>
              </a:lnSpc>
            </a:pPr>
            <a:r>
              <a:rPr lang="tr-TR" sz="5500" dirty="0"/>
              <a:t>Bir </a:t>
            </a:r>
            <a:r>
              <a:rPr lang="tr-TR" sz="5500" dirty="0" err="1"/>
              <a:t>babda</a:t>
            </a:r>
            <a:r>
              <a:rPr lang="tr-TR" sz="5500" dirty="0"/>
              <a:t> birçok sahih hadis (tarik) bulunsa bile o baba sadece bir veya iki hadis almış, bir hadisin farklı rivayetlerinde önemli bilgiler varsa o rivayetleri farklı </a:t>
            </a:r>
            <a:r>
              <a:rPr lang="tr-TR" sz="5500" dirty="0" err="1"/>
              <a:t>senedlerle</a:t>
            </a:r>
            <a:r>
              <a:rPr lang="tr-TR" sz="5500" dirty="0"/>
              <a:t> zikretmiş, hadisleri genellikle kısaltmış ve uzun hadislerin sadece konuyla ilgili kısmını yazmış, muhaddislerin terkinde ittifak ettiği râvilerin rivayetlerine yer vermemiştir.</a:t>
            </a:r>
          </a:p>
          <a:p>
            <a:pPr algn="just">
              <a:lnSpc>
                <a:spcPct val="170000"/>
              </a:lnSpc>
            </a:pPr>
            <a:r>
              <a:rPr lang="tr-TR" sz="5500" dirty="0"/>
              <a:t>Hadisleri titiz bir çalışmayla derleyen </a:t>
            </a:r>
            <a:r>
              <a:rPr lang="tr-TR" sz="5500" dirty="0" err="1"/>
              <a:t>Ebû</a:t>
            </a:r>
            <a:r>
              <a:rPr lang="tr-TR" sz="5500" dirty="0"/>
              <a:t> </a:t>
            </a:r>
            <a:r>
              <a:rPr lang="tr-TR" sz="5500" dirty="0" err="1"/>
              <a:t>Dâvûd</a:t>
            </a:r>
            <a:r>
              <a:rPr lang="tr-TR" sz="5500" dirty="0"/>
              <a:t>, sahih </a:t>
            </a:r>
            <a:r>
              <a:rPr lang="tr-TR" sz="5500" dirty="0" err="1"/>
              <a:t>isnadla</a:t>
            </a:r>
            <a:r>
              <a:rPr lang="tr-TR" sz="5500" dirty="0"/>
              <a:t> rivayet edilen her rivayeti eserine aldığı kanaatiyle </a:t>
            </a:r>
            <a:r>
              <a:rPr lang="tr-TR" sz="5500" dirty="0" err="1"/>
              <a:t>Resûlullah’ın</a:t>
            </a:r>
            <a:r>
              <a:rPr lang="tr-TR" sz="5500" dirty="0"/>
              <a:t> sünneti konusunda sadece bu eserle yetinilebileceğini belirtmiştir.</a:t>
            </a:r>
          </a:p>
          <a:p>
            <a:pPr algn="just">
              <a:lnSpc>
                <a:spcPct val="170000"/>
              </a:lnSpc>
            </a:pPr>
            <a:r>
              <a:rPr lang="tr-TR" sz="5500" dirty="0"/>
              <a:t>Bir konuda </a:t>
            </a:r>
            <a:r>
              <a:rPr lang="tr-TR" sz="5500" dirty="0" err="1"/>
              <a:t>müsned</a:t>
            </a:r>
            <a:r>
              <a:rPr lang="tr-TR" sz="5500" dirty="0"/>
              <a:t> rivayet bulunmadığı için münker veya çok zayıf rivayetleri eserine alma gereğini duyduğunda bu duruma işaret etmiştir.</a:t>
            </a:r>
          </a:p>
          <a:p>
            <a:pPr algn="just">
              <a:lnSpc>
                <a:spcPct val="170000"/>
              </a:lnSpc>
            </a:pPr>
            <a:endParaRPr lang="tr-TR" sz="5200" dirty="0"/>
          </a:p>
          <a:p>
            <a:pPr algn="just">
              <a:lnSpc>
                <a:spcPct val="17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40984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2058BD-7CD8-49CB-8BF7-5B1270727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4855" y="648587"/>
            <a:ext cx="9292857" cy="606055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8000" dirty="0"/>
              <a:t>es-</a:t>
            </a:r>
            <a:r>
              <a:rPr lang="tr-TR" sz="8000" dirty="0" err="1"/>
              <a:t>Sünen’e</a:t>
            </a:r>
            <a:r>
              <a:rPr lang="tr-TR" sz="8000" dirty="0"/>
              <a:t> yalnız ahkâm hadislerini alıp zühde ve faziletli amellere dair rivayetlere yer vermediğini, kitabındaki 4800 hadisten 600 kadarının </a:t>
            </a:r>
            <a:r>
              <a:rPr lang="tr-TR" sz="8000" dirty="0" err="1"/>
              <a:t>mürsel</a:t>
            </a:r>
            <a:r>
              <a:rPr lang="tr-TR" sz="8000" dirty="0"/>
              <a:t> olduğunu ifade etmiştir.</a:t>
            </a:r>
          </a:p>
          <a:p>
            <a:pPr algn="just">
              <a:lnSpc>
                <a:spcPct val="170000"/>
              </a:lnSpc>
            </a:pPr>
            <a:r>
              <a:rPr lang="tr-TR" sz="8000" dirty="0"/>
              <a:t>İsnadı zayıf sayılan ve râvisinin zayıf olduğu açıkça görülen hadisleri eserine almakta sakınca görmeyen </a:t>
            </a:r>
            <a:r>
              <a:rPr lang="tr-TR" sz="8000" dirty="0" err="1"/>
              <a:t>Ebû</a:t>
            </a:r>
            <a:r>
              <a:rPr lang="tr-TR" sz="8000" dirty="0"/>
              <a:t> </a:t>
            </a:r>
            <a:r>
              <a:rPr lang="tr-TR" sz="8000" dirty="0" err="1"/>
              <a:t>Dâvûd</a:t>
            </a:r>
            <a:r>
              <a:rPr lang="tr-TR" sz="8000" dirty="0"/>
              <a:t> bu tür hadislerin zayıflığını genellikle açıklamıştır. Onun asıl amacı fakihlerin delil olarak kullandığı ahkâm hadislerini bir araya getirmektir. </a:t>
            </a:r>
          </a:p>
          <a:p>
            <a:pPr algn="just">
              <a:lnSpc>
                <a:spcPct val="170000"/>
              </a:lnSpc>
            </a:pPr>
            <a:r>
              <a:rPr lang="tr-TR" sz="8000" dirty="0" err="1"/>
              <a:t>Sünen’deki</a:t>
            </a:r>
            <a:r>
              <a:rPr lang="tr-TR" sz="8000" dirty="0"/>
              <a:t> rivayetler genellikle </a:t>
            </a:r>
            <a:r>
              <a:rPr lang="tr-TR" sz="8000" dirty="0" err="1"/>
              <a:t>hasen</a:t>
            </a:r>
            <a:r>
              <a:rPr lang="tr-TR" sz="8000" dirty="0"/>
              <a:t> kabul edilmiş, ahkâm hadislerinin başarıyla derlendiği eser </a:t>
            </a:r>
            <a:r>
              <a:rPr lang="tr-TR" sz="8000" dirty="0" err="1"/>
              <a:t>Kütüb</a:t>
            </a:r>
            <a:r>
              <a:rPr lang="tr-TR" sz="8000" dirty="0"/>
              <a:t>-i </a:t>
            </a:r>
            <a:r>
              <a:rPr lang="tr-TR" sz="8000" dirty="0" err="1"/>
              <a:t>Sitte’nin</a:t>
            </a:r>
            <a:r>
              <a:rPr lang="tr-TR" sz="8000" dirty="0"/>
              <a:t> üçüncü kitabı kabul edilmiştir.</a:t>
            </a:r>
          </a:p>
          <a:p>
            <a:pPr algn="just">
              <a:lnSpc>
                <a:spcPct val="170000"/>
              </a:lnSpc>
            </a:pPr>
            <a:r>
              <a:rPr lang="tr-TR" sz="8000" dirty="0"/>
              <a:t>es-</a:t>
            </a:r>
            <a:r>
              <a:rPr lang="tr-TR" sz="8000" dirty="0" err="1"/>
              <a:t>Sünen’de</a:t>
            </a:r>
            <a:r>
              <a:rPr lang="tr-TR" sz="8000" dirty="0"/>
              <a:t> kırk kitap, 1889 </a:t>
            </a:r>
            <a:r>
              <a:rPr lang="tr-TR" sz="8000" dirty="0" err="1"/>
              <a:t>bab</a:t>
            </a:r>
            <a:r>
              <a:rPr lang="tr-TR" sz="8000" dirty="0"/>
              <a:t> ve 4800 hadis bulunmaktadır. Muhtelif neşirlere göre ise bu sayılar değişmektedir.</a:t>
            </a:r>
          </a:p>
          <a:p>
            <a:pPr algn="just">
              <a:lnSpc>
                <a:spcPct val="170000"/>
              </a:lnSpc>
            </a:pPr>
            <a:endParaRPr lang="tr-TR" sz="5500" dirty="0"/>
          </a:p>
          <a:p>
            <a:pPr algn="just">
              <a:lnSpc>
                <a:spcPct val="170000"/>
              </a:lnSpc>
            </a:pPr>
            <a:endParaRPr lang="tr-TR" sz="5500" dirty="0"/>
          </a:p>
          <a:p>
            <a:pPr algn="just">
              <a:lnSpc>
                <a:spcPct val="17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62835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2058BD-7CD8-49CB-8BF7-5B1270727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4855" y="850605"/>
            <a:ext cx="9292857" cy="5858539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6200" dirty="0"/>
              <a:t>es-</a:t>
            </a:r>
            <a:r>
              <a:rPr lang="tr-TR" sz="6200" dirty="0" err="1"/>
              <a:t>Sünen’i</a:t>
            </a:r>
            <a:r>
              <a:rPr lang="tr-TR" sz="6200" dirty="0"/>
              <a:t> Ebû Dâvûd’dan rivayet eden talebelerinden biri onu hocasından yirmi yıl boyunca birkaç defa ve Ebû Dâvûd’un vefatından önce dinleyen Ebû Ali Muhammed b. </a:t>
            </a:r>
            <a:r>
              <a:rPr lang="tr-TR" sz="6200" dirty="0" err="1"/>
              <a:t>Ahmed</a:t>
            </a:r>
            <a:r>
              <a:rPr lang="tr-TR" sz="6200" dirty="0"/>
              <a:t> b. </a:t>
            </a:r>
            <a:r>
              <a:rPr lang="tr-TR" sz="6200" dirty="0" err="1"/>
              <a:t>Amr</a:t>
            </a:r>
            <a:r>
              <a:rPr lang="tr-TR" sz="6200" dirty="0"/>
              <a:t> el-</a:t>
            </a:r>
            <a:r>
              <a:rPr lang="tr-TR" sz="6200" dirty="0" err="1"/>
              <a:t>Lü’lüî’dir</a:t>
            </a:r>
            <a:r>
              <a:rPr lang="tr-TR" sz="6200" dirty="0"/>
              <a:t>.</a:t>
            </a:r>
          </a:p>
          <a:p>
            <a:pPr algn="just">
              <a:lnSpc>
                <a:spcPct val="170000"/>
              </a:lnSpc>
            </a:pPr>
            <a:r>
              <a:rPr lang="tr-TR" sz="6200" dirty="0"/>
              <a:t>es-Sünen farklı şehirlerde, değişik tarihlerde çok defa yayımlanmıştır.</a:t>
            </a:r>
          </a:p>
          <a:p>
            <a:pPr algn="just">
              <a:lnSpc>
                <a:spcPct val="170000"/>
              </a:lnSpc>
            </a:pPr>
            <a:r>
              <a:rPr lang="tr-TR" sz="6200" dirty="0"/>
              <a:t> es-</a:t>
            </a:r>
            <a:r>
              <a:rPr lang="tr-TR" sz="6200" dirty="0" err="1"/>
              <a:t>Sünen’in</a:t>
            </a:r>
            <a:r>
              <a:rPr lang="tr-TR" sz="6200" dirty="0"/>
              <a:t> en önemli şerhleri şunlardır: Bilinen ilk şerhi </a:t>
            </a:r>
            <a:r>
              <a:rPr lang="tr-TR" sz="6200" dirty="0" err="1"/>
              <a:t>Hattâbî’nin</a:t>
            </a:r>
            <a:r>
              <a:rPr lang="tr-TR" sz="6200" dirty="0"/>
              <a:t> (ö. 388) </a:t>
            </a:r>
            <a:r>
              <a:rPr lang="tr-TR" sz="6200" dirty="0" err="1"/>
              <a:t>Meʿâlimü’s-sünen’i</a:t>
            </a:r>
            <a:r>
              <a:rPr lang="tr-TR" sz="6200" dirty="0"/>
              <a:t>; Hindistanlı âlim </a:t>
            </a:r>
            <a:r>
              <a:rPr lang="tr-TR" sz="6200" dirty="0" err="1"/>
              <a:t>Azîmâbâdî’nin</a:t>
            </a:r>
            <a:r>
              <a:rPr lang="tr-TR" sz="6200" dirty="0"/>
              <a:t> </a:t>
            </a:r>
            <a:r>
              <a:rPr lang="tr-TR" sz="6200" dirty="0" err="1"/>
              <a:t>ʿAvnü’l-maʿbûd’u</a:t>
            </a:r>
            <a:r>
              <a:rPr lang="tr-TR" sz="6200" dirty="0"/>
              <a:t>; Hindistanlı hadis âlimi </a:t>
            </a:r>
            <a:r>
              <a:rPr lang="tr-TR" sz="6200" dirty="0" err="1"/>
              <a:t>Halîl</a:t>
            </a:r>
            <a:r>
              <a:rPr lang="tr-TR" sz="6200" dirty="0"/>
              <a:t> </a:t>
            </a:r>
            <a:r>
              <a:rPr lang="tr-TR" sz="6200" dirty="0" err="1"/>
              <a:t>Ahmed</a:t>
            </a:r>
            <a:r>
              <a:rPr lang="tr-TR" sz="6200" dirty="0"/>
              <a:t> </a:t>
            </a:r>
            <a:r>
              <a:rPr lang="tr-TR" sz="6200" dirty="0" err="1"/>
              <a:t>Sehârenpûrî’nin</a:t>
            </a:r>
            <a:r>
              <a:rPr lang="tr-TR" sz="6200" dirty="0"/>
              <a:t> Hanefî mezhebi görüşleri doğrultusunda kaleme aldığı </a:t>
            </a:r>
            <a:r>
              <a:rPr lang="tr-TR" sz="6200" dirty="0" err="1"/>
              <a:t>Bezlü’l-mechûd’u</a:t>
            </a:r>
            <a:r>
              <a:rPr lang="tr-TR" sz="6200" dirty="0"/>
              <a:t>.</a:t>
            </a:r>
          </a:p>
          <a:p>
            <a:pPr algn="just">
              <a:lnSpc>
                <a:spcPct val="170000"/>
              </a:lnSpc>
            </a:pPr>
            <a:r>
              <a:rPr lang="tr-TR" sz="6200" dirty="0"/>
              <a:t>es-</a:t>
            </a:r>
            <a:r>
              <a:rPr lang="tr-TR" sz="6200" dirty="0" err="1"/>
              <a:t>Sünen’le</a:t>
            </a:r>
            <a:r>
              <a:rPr lang="tr-TR" sz="6200" dirty="0"/>
              <a:t> ilgili ihtisar, tashih vb. çalışmalar da yapılmıştır. </a:t>
            </a:r>
          </a:p>
          <a:p>
            <a:pPr algn="just">
              <a:lnSpc>
                <a:spcPct val="170000"/>
              </a:lnSpc>
            </a:pPr>
            <a:endParaRPr lang="tr-TR" sz="5500" dirty="0"/>
          </a:p>
          <a:p>
            <a:pPr algn="just">
              <a:lnSpc>
                <a:spcPct val="170000"/>
              </a:lnSpc>
            </a:pPr>
            <a:endParaRPr lang="tr-TR" sz="5500" dirty="0"/>
          </a:p>
          <a:p>
            <a:pPr algn="just">
              <a:lnSpc>
                <a:spcPct val="170000"/>
              </a:lnSpc>
            </a:pPr>
            <a:endParaRPr lang="tr-TR" sz="5500" dirty="0"/>
          </a:p>
          <a:p>
            <a:pPr algn="just">
              <a:lnSpc>
                <a:spcPct val="17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0690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2058BD-7CD8-49CB-8BF7-5B1270727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4855" y="627321"/>
            <a:ext cx="9292857" cy="608182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4300" dirty="0" err="1">
                <a:cs typeface="Times New Roman" panose="02020603050405020304" pitchFamily="18" charset="0"/>
              </a:rPr>
              <a:t>Ebû</a:t>
            </a:r>
            <a:r>
              <a:rPr lang="tr-TR" sz="4300" dirty="0">
                <a:cs typeface="Times New Roman" panose="02020603050405020304" pitchFamily="18" charset="0"/>
              </a:rPr>
              <a:t> </a:t>
            </a:r>
            <a:r>
              <a:rPr lang="tr-TR" sz="4300" dirty="0" err="1">
                <a:cs typeface="Times New Roman" panose="02020603050405020304" pitchFamily="18" charset="0"/>
              </a:rPr>
              <a:t>Dâvûd</a:t>
            </a:r>
            <a:r>
              <a:rPr lang="tr-TR" sz="4300" dirty="0">
                <a:cs typeface="Times New Roman" panose="02020603050405020304" pitchFamily="18" charset="0"/>
              </a:rPr>
              <a:t> künyesiyle meşhur Süleyman b. </a:t>
            </a:r>
            <a:r>
              <a:rPr lang="tr-TR" sz="4300" dirty="0" err="1">
                <a:cs typeface="Times New Roman" panose="02020603050405020304" pitchFamily="18" charset="0"/>
              </a:rPr>
              <a:t>Eş’as</a:t>
            </a:r>
            <a:r>
              <a:rPr lang="tr-TR" sz="4300" dirty="0">
                <a:cs typeface="Times New Roman" panose="02020603050405020304" pitchFamily="18" charset="0"/>
              </a:rPr>
              <a:t> es-</a:t>
            </a:r>
            <a:r>
              <a:rPr lang="tr-TR" sz="4300" dirty="0" err="1">
                <a:cs typeface="Times New Roman" panose="02020603050405020304" pitchFamily="18" charset="0"/>
              </a:rPr>
              <a:t>Sicistânî</a:t>
            </a:r>
            <a:r>
              <a:rPr lang="tr-TR" sz="4300" dirty="0">
                <a:cs typeface="Times New Roman" panose="02020603050405020304" pitchFamily="18" charset="0"/>
              </a:rPr>
              <a:t> 202/818 yılında </a:t>
            </a:r>
            <a:r>
              <a:rPr lang="tr-TR" sz="4300" dirty="0" err="1">
                <a:cs typeface="Times New Roman" panose="02020603050405020304" pitchFamily="18" charset="0"/>
              </a:rPr>
              <a:t>Sicistan’da</a:t>
            </a:r>
            <a:r>
              <a:rPr lang="tr-TR" sz="4300" dirty="0">
                <a:cs typeface="Times New Roman" panose="02020603050405020304" pitchFamily="18" charset="0"/>
              </a:rPr>
              <a:t> doğmuştur.</a:t>
            </a:r>
          </a:p>
          <a:p>
            <a:pPr algn="just">
              <a:lnSpc>
                <a:spcPct val="170000"/>
              </a:lnSpc>
            </a:pPr>
            <a:r>
              <a:rPr lang="tr-TR" sz="4300" dirty="0">
                <a:cs typeface="Times New Roman" panose="02020603050405020304" pitchFamily="18" charset="0"/>
              </a:rPr>
              <a:t>Kurdukları vakıflar uzun yıllar devam etmiş olan zengin bir aileden gelen </a:t>
            </a:r>
            <a:r>
              <a:rPr lang="tr-TR" sz="4300" dirty="0" err="1">
                <a:cs typeface="Times New Roman" panose="02020603050405020304" pitchFamily="18" charset="0"/>
              </a:rPr>
              <a:t>Ebû</a:t>
            </a:r>
            <a:r>
              <a:rPr lang="tr-TR" sz="4300" dirty="0">
                <a:cs typeface="Times New Roman" panose="02020603050405020304" pitchFamily="18" charset="0"/>
              </a:rPr>
              <a:t> </a:t>
            </a:r>
            <a:r>
              <a:rPr lang="tr-TR" sz="4300" dirty="0" err="1">
                <a:cs typeface="Times New Roman" panose="02020603050405020304" pitchFamily="18" charset="0"/>
              </a:rPr>
              <a:t>Dâvûd</a:t>
            </a:r>
            <a:r>
              <a:rPr lang="tr-TR" sz="4300" dirty="0">
                <a:cs typeface="Times New Roman" panose="02020603050405020304" pitchFamily="18" charset="0"/>
              </a:rPr>
              <a:t> tahsiline </a:t>
            </a:r>
            <a:r>
              <a:rPr lang="tr-TR" sz="4300" dirty="0" err="1">
                <a:cs typeface="Times New Roman" panose="02020603050405020304" pitchFamily="18" charset="0"/>
              </a:rPr>
              <a:t>Sicistan’da</a:t>
            </a:r>
            <a:r>
              <a:rPr lang="tr-TR" sz="4300" dirty="0">
                <a:cs typeface="Times New Roman" panose="02020603050405020304" pitchFamily="18" charset="0"/>
              </a:rPr>
              <a:t> başladı. </a:t>
            </a:r>
          </a:p>
          <a:p>
            <a:pPr algn="just">
              <a:lnSpc>
                <a:spcPct val="170000"/>
              </a:lnSpc>
            </a:pPr>
            <a:r>
              <a:rPr lang="tr-TR" sz="4300" dirty="0">
                <a:cs typeface="Times New Roman" panose="02020603050405020304" pitchFamily="18" charset="0"/>
              </a:rPr>
              <a:t>Ebû Dâvûd hadis bilgisini artırmak maksadıyla on sekiz yaşında seyahate çıkarak önce Bağdat’a, daha sonra Basra’ya gitti ve orada uzun süre kaldı. </a:t>
            </a:r>
            <a:endParaRPr lang="tr-TR" sz="2400" dirty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6526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2058BD-7CD8-49CB-8BF7-5B1270727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4855" y="627321"/>
            <a:ext cx="9292857" cy="6081823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4300" dirty="0">
                <a:cs typeface="Times New Roman" panose="02020603050405020304" pitchFamily="18" charset="0"/>
              </a:rPr>
              <a:t>Daha sonra diğer önemli ilim merkezlerini dolaşmaya başladı. Çoğu Buhârî ve Müslim’in de hocası olan birçok âlimden istifade etti. Mekke’de </a:t>
            </a:r>
            <a:r>
              <a:rPr lang="tr-TR" sz="4300" dirty="0" err="1">
                <a:cs typeface="Times New Roman" panose="02020603050405020304" pitchFamily="18" charset="0"/>
              </a:rPr>
              <a:t>Ka‘nebî</a:t>
            </a:r>
            <a:r>
              <a:rPr lang="tr-TR" sz="4300" dirty="0">
                <a:cs typeface="Times New Roman" panose="02020603050405020304" pitchFamily="18" charset="0"/>
              </a:rPr>
              <a:t> ve Süleyman b. </a:t>
            </a:r>
            <a:r>
              <a:rPr lang="tr-TR" sz="4300" dirty="0" err="1">
                <a:cs typeface="Times New Roman" panose="02020603050405020304" pitchFamily="18" charset="0"/>
              </a:rPr>
              <a:t>Harb</a:t>
            </a:r>
            <a:r>
              <a:rPr lang="tr-TR" sz="4300" dirty="0">
                <a:cs typeface="Times New Roman" panose="02020603050405020304" pitchFamily="18" charset="0"/>
              </a:rPr>
              <a:t>, 221’de (836) </a:t>
            </a:r>
            <a:r>
              <a:rPr lang="tr-TR" sz="4300" dirty="0" err="1">
                <a:cs typeface="Times New Roman" panose="02020603050405020304" pitchFamily="18" charset="0"/>
              </a:rPr>
              <a:t>Kûfe’de</a:t>
            </a:r>
            <a:r>
              <a:rPr lang="tr-TR" sz="4300" dirty="0">
                <a:cs typeface="Times New Roman" panose="02020603050405020304" pitchFamily="18" charset="0"/>
              </a:rPr>
              <a:t> Hasan b. </a:t>
            </a:r>
            <a:r>
              <a:rPr lang="tr-TR" sz="4300" dirty="0" err="1">
                <a:cs typeface="Times New Roman" panose="02020603050405020304" pitchFamily="18" charset="0"/>
              </a:rPr>
              <a:t>Rebî</a:t>
            </a:r>
            <a:r>
              <a:rPr lang="tr-TR" sz="4300" dirty="0">
                <a:cs typeface="Times New Roman" panose="02020603050405020304" pitchFamily="18" charset="0"/>
              </a:rPr>
              <a:t>‘ el-</a:t>
            </a:r>
            <a:r>
              <a:rPr lang="tr-TR" sz="4300" dirty="0" err="1">
                <a:cs typeface="Times New Roman" panose="02020603050405020304" pitchFamily="18" charset="0"/>
              </a:rPr>
              <a:t>Becelî</a:t>
            </a:r>
            <a:r>
              <a:rPr lang="tr-TR" sz="4300" dirty="0">
                <a:cs typeface="Times New Roman" panose="02020603050405020304" pitchFamily="18" charset="0"/>
              </a:rPr>
              <a:t>, Ahmed b. </a:t>
            </a:r>
            <a:r>
              <a:rPr lang="tr-TR" sz="4300" dirty="0" err="1">
                <a:cs typeface="Times New Roman" panose="02020603050405020304" pitchFamily="18" charset="0"/>
              </a:rPr>
              <a:t>Yûnus</a:t>
            </a:r>
            <a:r>
              <a:rPr lang="tr-TR" sz="4300" dirty="0">
                <a:cs typeface="Times New Roman" panose="02020603050405020304" pitchFamily="18" charset="0"/>
              </a:rPr>
              <a:t> el-</a:t>
            </a:r>
            <a:r>
              <a:rPr lang="tr-TR" sz="4300" dirty="0" err="1">
                <a:cs typeface="Times New Roman" panose="02020603050405020304" pitchFamily="18" charset="0"/>
              </a:rPr>
              <a:t>Yerbûî</a:t>
            </a:r>
            <a:r>
              <a:rPr lang="tr-TR" sz="4300" dirty="0">
                <a:cs typeface="Times New Roman" panose="02020603050405020304" pitchFamily="18" charset="0"/>
              </a:rPr>
              <a:t>, Halep’te Ebû </a:t>
            </a:r>
            <a:r>
              <a:rPr lang="tr-TR" sz="4300" dirty="0" err="1">
                <a:cs typeface="Times New Roman" panose="02020603050405020304" pitchFamily="18" charset="0"/>
              </a:rPr>
              <a:t>Tevbe</a:t>
            </a:r>
            <a:r>
              <a:rPr lang="tr-TR" sz="4300" dirty="0">
                <a:cs typeface="Times New Roman" panose="02020603050405020304" pitchFamily="18" charset="0"/>
              </a:rPr>
              <a:t> el-Halebî, Harran’da Ebû </a:t>
            </a:r>
            <a:r>
              <a:rPr lang="tr-TR" sz="4300" dirty="0" err="1">
                <a:cs typeface="Times New Roman" panose="02020603050405020304" pitchFamily="18" charset="0"/>
              </a:rPr>
              <a:t>Ca‘fer</a:t>
            </a:r>
            <a:r>
              <a:rPr lang="tr-TR" sz="4300" dirty="0">
                <a:cs typeface="Times New Roman" panose="02020603050405020304" pitchFamily="18" charset="0"/>
              </a:rPr>
              <a:t> en-</a:t>
            </a:r>
            <a:r>
              <a:rPr lang="tr-TR" sz="4300" dirty="0" err="1">
                <a:cs typeface="Times New Roman" panose="02020603050405020304" pitchFamily="18" charset="0"/>
              </a:rPr>
              <a:t>Nüfeylî</a:t>
            </a:r>
            <a:r>
              <a:rPr lang="tr-TR" sz="4300" dirty="0">
                <a:cs typeface="Times New Roman" panose="02020603050405020304" pitchFamily="18" charset="0"/>
              </a:rPr>
              <a:t>, 222’de (837) </a:t>
            </a:r>
            <a:r>
              <a:rPr lang="tr-TR" sz="4300" dirty="0" err="1">
                <a:cs typeface="Times New Roman" panose="02020603050405020304" pitchFamily="18" charset="0"/>
              </a:rPr>
              <a:t>Humus’ta</a:t>
            </a:r>
            <a:r>
              <a:rPr lang="tr-TR" sz="4300" dirty="0">
                <a:cs typeface="Times New Roman" panose="02020603050405020304" pitchFamily="18" charset="0"/>
              </a:rPr>
              <a:t> </a:t>
            </a:r>
            <a:r>
              <a:rPr lang="tr-TR" sz="4300" dirty="0" err="1">
                <a:cs typeface="Times New Roman" panose="02020603050405020304" pitchFamily="18" charset="0"/>
              </a:rPr>
              <a:t>Hayve</a:t>
            </a:r>
            <a:r>
              <a:rPr lang="tr-TR" sz="4300" dirty="0">
                <a:cs typeface="Times New Roman" panose="02020603050405020304" pitchFamily="18" charset="0"/>
              </a:rPr>
              <a:t> b. </a:t>
            </a:r>
            <a:r>
              <a:rPr lang="tr-TR" sz="4300" dirty="0" err="1">
                <a:cs typeface="Times New Roman" panose="02020603050405020304" pitchFamily="18" charset="0"/>
              </a:rPr>
              <a:t>Şüreyh</a:t>
            </a:r>
            <a:r>
              <a:rPr lang="tr-TR" sz="4300" dirty="0">
                <a:cs typeface="Times New Roman" panose="02020603050405020304" pitchFamily="18" charset="0"/>
              </a:rPr>
              <a:t> b. </a:t>
            </a:r>
            <a:r>
              <a:rPr lang="tr-TR" sz="4300" dirty="0" err="1">
                <a:cs typeface="Times New Roman" panose="02020603050405020304" pitchFamily="18" charset="0"/>
              </a:rPr>
              <a:t>Yezîd</a:t>
            </a:r>
            <a:r>
              <a:rPr lang="tr-TR" sz="4300" dirty="0">
                <a:cs typeface="Times New Roman" panose="02020603050405020304" pitchFamily="18" charset="0"/>
              </a:rPr>
              <a:t> ve </a:t>
            </a:r>
            <a:r>
              <a:rPr lang="tr-TR" sz="4300" dirty="0" err="1">
                <a:cs typeface="Times New Roman" panose="02020603050405020304" pitchFamily="18" charset="0"/>
              </a:rPr>
              <a:t>Yezîd</a:t>
            </a:r>
            <a:r>
              <a:rPr lang="tr-TR" sz="4300" dirty="0">
                <a:cs typeface="Times New Roman" panose="02020603050405020304" pitchFamily="18" charset="0"/>
              </a:rPr>
              <a:t> b. </a:t>
            </a:r>
            <a:r>
              <a:rPr lang="tr-TR" sz="4300" dirty="0" err="1">
                <a:cs typeface="Times New Roman" panose="02020603050405020304" pitchFamily="18" charset="0"/>
              </a:rPr>
              <a:t>Abdürabbih</a:t>
            </a:r>
            <a:r>
              <a:rPr lang="tr-TR" sz="4300" dirty="0">
                <a:cs typeface="Times New Roman" panose="02020603050405020304" pitchFamily="18" charset="0"/>
              </a:rPr>
              <a:t>, </a:t>
            </a:r>
            <a:r>
              <a:rPr lang="tr-TR" sz="4300" dirty="0" err="1">
                <a:cs typeface="Times New Roman" panose="02020603050405020304" pitchFamily="18" charset="0"/>
              </a:rPr>
              <a:t>Dımaşk’ta</a:t>
            </a:r>
            <a:r>
              <a:rPr lang="tr-TR" sz="4300" dirty="0">
                <a:cs typeface="Times New Roman" panose="02020603050405020304" pitchFamily="18" charset="0"/>
              </a:rPr>
              <a:t> </a:t>
            </a:r>
            <a:r>
              <a:rPr lang="tr-TR" sz="4300" dirty="0" err="1">
                <a:cs typeface="Times New Roman" panose="02020603050405020304" pitchFamily="18" charset="0"/>
              </a:rPr>
              <a:t>Hişâm</a:t>
            </a:r>
            <a:r>
              <a:rPr lang="tr-TR" sz="4300" dirty="0">
                <a:cs typeface="Times New Roman" panose="02020603050405020304" pitchFamily="18" charset="0"/>
              </a:rPr>
              <a:t> b. </a:t>
            </a:r>
            <a:r>
              <a:rPr lang="tr-TR" sz="4300" dirty="0" err="1">
                <a:cs typeface="Times New Roman" panose="02020603050405020304" pitchFamily="18" charset="0"/>
              </a:rPr>
              <a:t>Ammâr</a:t>
            </a:r>
            <a:r>
              <a:rPr lang="tr-TR" sz="4300" dirty="0">
                <a:cs typeface="Times New Roman" panose="02020603050405020304" pitchFamily="18" charset="0"/>
              </a:rPr>
              <a:t>, Horasan’da İshak b. </a:t>
            </a:r>
            <a:r>
              <a:rPr lang="tr-TR" sz="4300" dirty="0" err="1">
                <a:cs typeface="Times New Roman" panose="02020603050405020304" pitchFamily="18" charset="0"/>
              </a:rPr>
              <a:t>Râhûye</a:t>
            </a:r>
            <a:r>
              <a:rPr lang="tr-TR" sz="4300" dirty="0">
                <a:cs typeface="Times New Roman" panose="02020603050405020304" pitchFamily="18" charset="0"/>
              </a:rPr>
              <a:t>, </a:t>
            </a:r>
            <a:r>
              <a:rPr lang="tr-TR" sz="4300" dirty="0" err="1">
                <a:cs typeface="Times New Roman" panose="02020603050405020304" pitchFamily="18" charset="0"/>
              </a:rPr>
              <a:t>Belh’te</a:t>
            </a:r>
            <a:r>
              <a:rPr lang="tr-TR" sz="4300" dirty="0">
                <a:cs typeface="Times New Roman" panose="02020603050405020304" pitchFamily="18" charset="0"/>
              </a:rPr>
              <a:t> Kuteybe b. Saîd, Mısır’da Ahmed b. </a:t>
            </a:r>
            <a:r>
              <a:rPr lang="tr-TR" sz="4300" dirty="0" err="1">
                <a:cs typeface="Times New Roman" panose="02020603050405020304" pitchFamily="18" charset="0"/>
              </a:rPr>
              <a:t>Sâlih</a:t>
            </a:r>
            <a:r>
              <a:rPr lang="tr-TR" sz="4300" dirty="0">
                <a:cs typeface="Times New Roman" panose="02020603050405020304" pitchFamily="18" charset="0"/>
              </a:rPr>
              <a:t> vb. hadis hâfızlarından, ayrıca Ali b. </a:t>
            </a:r>
            <a:r>
              <a:rPr lang="tr-TR" sz="4300" dirty="0" err="1">
                <a:cs typeface="Times New Roman" panose="02020603050405020304" pitchFamily="18" charset="0"/>
              </a:rPr>
              <a:t>Medînî</a:t>
            </a:r>
            <a:r>
              <a:rPr lang="tr-TR" sz="4300" dirty="0">
                <a:cs typeface="Times New Roman" panose="02020603050405020304" pitchFamily="18" charset="0"/>
              </a:rPr>
              <a:t>, Saîd b. </a:t>
            </a:r>
            <a:r>
              <a:rPr lang="tr-TR" sz="4300" dirty="0" err="1">
                <a:cs typeface="Times New Roman" panose="02020603050405020304" pitchFamily="18" charset="0"/>
              </a:rPr>
              <a:t>Mansûr</a:t>
            </a:r>
            <a:r>
              <a:rPr lang="tr-TR" sz="4300" dirty="0">
                <a:cs typeface="Times New Roman" panose="02020603050405020304" pitchFamily="18" charset="0"/>
              </a:rPr>
              <a:t> ve Yahyâ b. </a:t>
            </a:r>
            <a:r>
              <a:rPr lang="tr-TR" sz="4300" dirty="0" err="1">
                <a:cs typeface="Times New Roman" panose="02020603050405020304" pitchFamily="18" charset="0"/>
              </a:rPr>
              <a:t>Maîn</a:t>
            </a:r>
            <a:r>
              <a:rPr lang="tr-TR" sz="4300" dirty="0">
                <a:cs typeface="Times New Roman" panose="02020603050405020304" pitchFamily="18" charset="0"/>
              </a:rPr>
              <a:t> gibi tanınmış muhaddislerden hadis öğrendi.</a:t>
            </a:r>
            <a:endParaRPr lang="tr-TR" sz="4300" dirty="0"/>
          </a:p>
          <a:p>
            <a:pPr algn="just"/>
            <a:endParaRPr lang="tr-TR" sz="2400" dirty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7049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2058BD-7CD8-49CB-8BF7-5B1270727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4855" y="850605"/>
            <a:ext cx="9292857" cy="5858539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5000" dirty="0" err="1"/>
              <a:t>İbn</a:t>
            </a:r>
            <a:r>
              <a:rPr lang="tr-TR" sz="5000" dirty="0"/>
              <a:t> Hacer el-</a:t>
            </a:r>
            <a:r>
              <a:rPr lang="tr-TR" sz="5000" dirty="0" err="1"/>
              <a:t>Askalânî</a:t>
            </a:r>
            <a:r>
              <a:rPr lang="tr-TR" sz="5000" dirty="0"/>
              <a:t> onun 300 kadar hocası olduğunu söylemektedir. </a:t>
            </a:r>
          </a:p>
          <a:p>
            <a:pPr algn="just">
              <a:lnSpc>
                <a:spcPct val="170000"/>
              </a:lnSpc>
            </a:pPr>
            <a:r>
              <a:rPr lang="tr-TR" sz="5000" dirty="0"/>
              <a:t>Muhtelif zamanlarda gittiği Bağdat’ta </a:t>
            </a:r>
            <a:r>
              <a:rPr lang="tr-TR" sz="5000" dirty="0" err="1"/>
              <a:t>Ahmed</a:t>
            </a:r>
            <a:r>
              <a:rPr lang="tr-TR" sz="5000" dirty="0"/>
              <a:t> b. </a:t>
            </a:r>
            <a:r>
              <a:rPr lang="tr-TR" sz="5000" dirty="0" err="1"/>
              <a:t>Hanbel’in</a:t>
            </a:r>
            <a:r>
              <a:rPr lang="tr-TR" sz="5000" dirty="0"/>
              <a:t> ilim meclislerine uzunca bir süre devam ederek bazı önemli fıkıh ve </a:t>
            </a:r>
            <a:r>
              <a:rPr lang="tr-TR" sz="5000" dirty="0" err="1"/>
              <a:t>usûl</a:t>
            </a:r>
            <a:r>
              <a:rPr lang="tr-TR" sz="5000" dirty="0"/>
              <a:t>-i fıkıh konularını ondan öğrendi.</a:t>
            </a:r>
          </a:p>
          <a:p>
            <a:pPr algn="just">
              <a:lnSpc>
                <a:spcPct val="170000"/>
              </a:lnSpc>
            </a:pPr>
            <a:r>
              <a:rPr lang="tr-TR" sz="5000" dirty="0" err="1"/>
              <a:t>Ebû</a:t>
            </a:r>
            <a:r>
              <a:rPr lang="tr-TR" sz="5000" dirty="0"/>
              <a:t> </a:t>
            </a:r>
            <a:r>
              <a:rPr lang="tr-TR" sz="5000" dirty="0" err="1"/>
              <a:t>Dâvûd</a:t>
            </a:r>
            <a:r>
              <a:rPr lang="tr-TR" sz="5000" dirty="0"/>
              <a:t> tahsil hayatı boyunca muhtelif şehirlerde uzun süre kaldı; bu arada Tarsus’ta yirmi yıl ikamet etti. </a:t>
            </a:r>
          </a:p>
          <a:p>
            <a:pPr algn="just">
              <a:lnSpc>
                <a:spcPct val="170000"/>
              </a:lnSpc>
            </a:pPr>
            <a:r>
              <a:rPr lang="tr-TR" sz="5000" dirty="0"/>
              <a:t>Bağdat’ta iken Halife </a:t>
            </a:r>
            <a:r>
              <a:rPr lang="tr-TR" sz="5000" dirty="0" err="1"/>
              <a:t>Mu‘temid-Alellah’ın</a:t>
            </a:r>
            <a:r>
              <a:rPr lang="tr-TR" sz="5000" dirty="0"/>
              <a:t> kardeşi </a:t>
            </a:r>
            <a:r>
              <a:rPr lang="tr-TR" sz="5000" dirty="0" err="1"/>
              <a:t>Emîr</a:t>
            </a:r>
            <a:r>
              <a:rPr lang="tr-TR" sz="5000" dirty="0"/>
              <a:t> </a:t>
            </a:r>
            <a:r>
              <a:rPr lang="tr-TR" sz="5000" dirty="0" err="1"/>
              <a:t>Ebû</a:t>
            </a:r>
            <a:r>
              <a:rPr lang="tr-TR" sz="5000" dirty="0"/>
              <a:t> </a:t>
            </a:r>
            <a:r>
              <a:rPr lang="tr-TR" sz="5000" dirty="0" err="1"/>
              <a:t>Ahmed</a:t>
            </a:r>
            <a:r>
              <a:rPr lang="tr-TR" sz="5000" dirty="0"/>
              <a:t> Muvaffak b. Mütevekkil, </a:t>
            </a:r>
            <a:r>
              <a:rPr lang="tr-TR" sz="5000" dirty="0" err="1"/>
              <a:t>Ebû</a:t>
            </a:r>
            <a:r>
              <a:rPr lang="tr-TR" sz="5000" dirty="0"/>
              <a:t> </a:t>
            </a:r>
            <a:r>
              <a:rPr lang="tr-TR" sz="5000" dirty="0" err="1"/>
              <a:t>Dâvûd’un</a:t>
            </a:r>
            <a:r>
              <a:rPr lang="tr-TR" sz="5000" dirty="0"/>
              <a:t> evine giderek zenci hareketi yüzünden Basra’nın yakılıp yıkıldığını, halkının başka yerlere göç ettiğini, eğer Basra’ya gelip yerleşirse İslâm âleminin dört bir yanından ona gelecek talebeler sayesinde Basra’nın yeniden canlanacağını söyledi. </a:t>
            </a:r>
          </a:p>
          <a:p>
            <a:pPr algn="just"/>
            <a:endParaRPr lang="tr-TR" sz="2400" dirty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0515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2058BD-7CD8-49CB-8BF7-5B1270727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4855" y="871870"/>
            <a:ext cx="9292857" cy="5560828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tr-TR" sz="2200" dirty="0" err="1"/>
              <a:t>Ebû</a:t>
            </a:r>
            <a:r>
              <a:rPr lang="tr-TR" sz="2200" dirty="0"/>
              <a:t> </a:t>
            </a:r>
            <a:r>
              <a:rPr lang="tr-TR" sz="2200" dirty="0" err="1"/>
              <a:t>Dâvûd</a:t>
            </a:r>
            <a:r>
              <a:rPr lang="tr-TR" sz="2200" dirty="0"/>
              <a:t> </a:t>
            </a:r>
            <a:r>
              <a:rPr lang="tr-TR" sz="2200" dirty="0" err="1"/>
              <a:t>emîrin</a:t>
            </a:r>
            <a:r>
              <a:rPr lang="tr-TR" sz="2200" dirty="0"/>
              <a:t> bu ricası üzerine ölmeden yaklaşık beş yıl önce Basra’ya yerleşti.</a:t>
            </a:r>
          </a:p>
          <a:p>
            <a:pPr algn="just">
              <a:lnSpc>
                <a:spcPct val="170000"/>
              </a:lnSpc>
            </a:pPr>
            <a:r>
              <a:rPr lang="tr-TR" sz="2200" dirty="0"/>
              <a:t>Oğlu Abdullah başta olmak üzere </a:t>
            </a:r>
            <a:r>
              <a:rPr lang="tr-TR" sz="2200" dirty="0" err="1"/>
              <a:t>Ebû</a:t>
            </a:r>
            <a:r>
              <a:rPr lang="tr-TR" sz="2200" dirty="0"/>
              <a:t> </a:t>
            </a:r>
            <a:r>
              <a:rPr lang="tr-TR" sz="2200" dirty="0" err="1"/>
              <a:t>Îsâ</a:t>
            </a:r>
            <a:r>
              <a:rPr lang="tr-TR" sz="2200" dirty="0"/>
              <a:t> et-</a:t>
            </a:r>
            <a:r>
              <a:rPr lang="tr-TR" sz="2200" dirty="0" err="1"/>
              <a:t>Tirmizî</a:t>
            </a:r>
            <a:r>
              <a:rPr lang="tr-TR" sz="2200" dirty="0"/>
              <a:t>, </a:t>
            </a:r>
            <a:r>
              <a:rPr lang="tr-TR" sz="2200" dirty="0" err="1"/>
              <a:t>İbn</a:t>
            </a:r>
            <a:r>
              <a:rPr lang="tr-TR" sz="2200" dirty="0"/>
              <a:t> </a:t>
            </a:r>
            <a:r>
              <a:rPr lang="tr-TR" sz="2200" dirty="0" err="1"/>
              <a:t>Ebü’d-Dünyâ</a:t>
            </a:r>
            <a:r>
              <a:rPr lang="tr-TR" sz="2200" dirty="0"/>
              <a:t>, bir rivayete göre </a:t>
            </a:r>
            <a:r>
              <a:rPr lang="tr-TR" sz="2200" dirty="0" err="1"/>
              <a:t>Nesâî</a:t>
            </a:r>
            <a:r>
              <a:rPr lang="tr-TR" sz="2200" dirty="0"/>
              <a:t>, </a:t>
            </a:r>
            <a:r>
              <a:rPr lang="tr-TR" sz="2200" dirty="0" err="1"/>
              <a:t>Abdân</a:t>
            </a:r>
            <a:r>
              <a:rPr lang="tr-TR" sz="2200" dirty="0"/>
              <a:t> el-</a:t>
            </a:r>
            <a:r>
              <a:rPr lang="tr-TR" sz="2200" dirty="0" err="1"/>
              <a:t>Ahvâzî</a:t>
            </a:r>
            <a:r>
              <a:rPr lang="tr-TR" sz="2200" dirty="0"/>
              <a:t>, </a:t>
            </a:r>
            <a:r>
              <a:rPr lang="tr-TR" sz="2200" dirty="0" err="1"/>
              <a:t>Zekeriyyâ</a:t>
            </a:r>
            <a:r>
              <a:rPr lang="tr-TR" sz="2200" dirty="0"/>
              <a:t> b. </a:t>
            </a:r>
            <a:r>
              <a:rPr lang="tr-TR" sz="2200" dirty="0" err="1"/>
              <a:t>Yahyâ</a:t>
            </a:r>
            <a:r>
              <a:rPr lang="tr-TR" sz="2200" dirty="0"/>
              <a:t> es-</a:t>
            </a:r>
            <a:r>
              <a:rPr lang="tr-TR" sz="2200" dirty="0" err="1"/>
              <a:t>Sâcî</a:t>
            </a:r>
            <a:r>
              <a:rPr lang="tr-TR" sz="2200" dirty="0"/>
              <a:t>, </a:t>
            </a:r>
            <a:r>
              <a:rPr lang="tr-TR" sz="2200" dirty="0" err="1"/>
              <a:t>Ebû</a:t>
            </a:r>
            <a:r>
              <a:rPr lang="tr-TR" sz="2200" dirty="0"/>
              <a:t> </a:t>
            </a:r>
            <a:r>
              <a:rPr lang="tr-TR" sz="2200" dirty="0" err="1"/>
              <a:t>Bişr</a:t>
            </a:r>
            <a:r>
              <a:rPr lang="tr-TR" sz="2200" dirty="0"/>
              <a:t> </a:t>
            </a:r>
            <a:r>
              <a:rPr lang="tr-TR" sz="2200" dirty="0" err="1"/>
              <a:t>ed-Dûlâbî</a:t>
            </a:r>
            <a:r>
              <a:rPr lang="tr-TR" sz="2200" dirty="0"/>
              <a:t>, </a:t>
            </a:r>
            <a:r>
              <a:rPr lang="tr-TR" sz="2200" dirty="0" err="1"/>
              <a:t>Ebû</a:t>
            </a:r>
            <a:r>
              <a:rPr lang="tr-TR" sz="2200" dirty="0"/>
              <a:t> Bekir el-</a:t>
            </a:r>
            <a:r>
              <a:rPr lang="tr-TR" sz="2200" dirty="0" err="1"/>
              <a:t>Hallâl</a:t>
            </a:r>
            <a:r>
              <a:rPr lang="tr-TR" sz="2200" dirty="0"/>
              <a:t> ve </a:t>
            </a:r>
            <a:r>
              <a:rPr lang="tr-TR" sz="2200" dirty="0" err="1"/>
              <a:t>Ebû</a:t>
            </a:r>
            <a:r>
              <a:rPr lang="tr-TR" sz="2200" dirty="0"/>
              <a:t> </a:t>
            </a:r>
            <a:r>
              <a:rPr lang="tr-TR" sz="2200" dirty="0" err="1"/>
              <a:t>Avâne</a:t>
            </a:r>
            <a:r>
              <a:rPr lang="tr-TR" sz="2200" dirty="0"/>
              <a:t> el-</a:t>
            </a:r>
            <a:r>
              <a:rPr lang="tr-TR" sz="2200" dirty="0" err="1"/>
              <a:t>İsferâyînî</a:t>
            </a:r>
            <a:r>
              <a:rPr lang="tr-TR" sz="2200" dirty="0"/>
              <a:t> gibi muhaddis ve âlimler ona talebelik ettiler. </a:t>
            </a:r>
          </a:p>
          <a:p>
            <a:pPr algn="just">
              <a:lnSpc>
                <a:spcPct val="170000"/>
              </a:lnSpc>
            </a:pPr>
            <a:r>
              <a:rPr lang="tr-TR" sz="2200" dirty="0" err="1"/>
              <a:t>Ebû</a:t>
            </a:r>
            <a:r>
              <a:rPr lang="tr-TR" sz="2200" dirty="0"/>
              <a:t> </a:t>
            </a:r>
            <a:r>
              <a:rPr lang="tr-TR" sz="2200" dirty="0" err="1"/>
              <a:t>Dâvûd</a:t>
            </a:r>
            <a:r>
              <a:rPr lang="tr-TR" sz="2200" dirty="0"/>
              <a:t> 16 Şevval 275’te (21 Şubat 889) Basra’da vefat etti ve </a:t>
            </a:r>
            <a:r>
              <a:rPr lang="tr-TR" sz="2200" dirty="0" err="1"/>
              <a:t>Süfyân</a:t>
            </a:r>
            <a:r>
              <a:rPr lang="tr-TR" sz="2200" dirty="0"/>
              <a:t> es-</a:t>
            </a:r>
            <a:r>
              <a:rPr lang="tr-TR" sz="2200" dirty="0" err="1"/>
              <a:t>Sevrî’nin</a:t>
            </a:r>
            <a:r>
              <a:rPr lang="tr-TR" sz="2200" dirty="0"/>
              <a:t> kabrinin yanına defnedildi.</a:t>
            </a:r>
          </a:p>
          <a:p>
            <a:pPr algn="just">
              <a:lnSpc>
                <a:spcPct val="170000"/>
              </a:lnSpc>
            </a:pPr>
            <a:endParaRPr lang="tr-TR" sz="4300" dirty="0"/>
          </a:p>
          <a:p>
            <a:pPr algn="just">
              <a:lnSpc>
                <a:spcPct val="170000"/>
              </a:lnSpc>
            </a:pPr>
            <a:endParaRPr lang="tr-TR" sz="2400" dirty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55670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939DFB-B2A1-4CD4-90F7-95D1B7460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Hadisçiliği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039866-B954-435E-ADF9-082F906A2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6390" y="1584250"/>
            <a:ext cx="9973341" cy="502920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Birçok hadis âliminin belirttiği gibi </a:t>
            </a:r>
            <a:r>
              <a:rPr lang="tr-TR" sz="2000" dirty="0" err="1"/>
              <a:t>Ebû</a:t>
            </a:r>
            <a:r>
              <a:rPr lang="tr-TR" sz="2000" dirty="0"/>
              <a:t> </a:t>
            </a:r>
            <a:r>
              <a:rPr lang="tr-TR" sz="2000" dirty="0" err="1"/>
              <a:t>Dâvûd</a:t>
            </a:r>
            <a:r>
              <a:rPr lang="tr-TR" sz="2000" dirty="0"/>
              <a:t> hadislerin zayıfını sağlamından ayırma, rivayetlerdeki ince kusurları tanıma ve hadis </a:t>
            </a:r>
            <a:r>
              <a:rPr lang="tr-TR" sz="2000" dirty="0" err="1"/>
              <a:t>râvilerini</a:t>
            </a:r>
            <a:r>
              <a:rPr lang="tr-TR" sz="2000" dirty="0"/>
              <a:t> tenkit etme hususlarında tanınmış bir âlimdir. 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Râvileri tenkit ederken kesin bilgi sahibi olmadığı kimseler hakkında görüş bildirmekten sakınırdı. Hadis rivayetinde yetersiz ve liyakatsiz bulduğu kimselere karşı hiç müsamaha göstermezdi. 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iki rivayeti bulunan </a:t>
            </a:r>
            <a:r>
              <a:rPr lang="tr-TR" sz="2000" dirty="0" err="1"/>
              <a:t>Ya‘kūb</a:t>
            </a:r>
            <a:r>
              <a:rPr lang="tr-TR" sz="2000" dirty="0"/>
              <a:t> b. </a:t>
            </a:r>
            <a:r>
              <a:rPr lang="tr-TR" sz="2000" dirty="0" err="1"/>
              <a:t>Humeyd</a:t>
            </a:r>
            <a:r>
              <a:rPr lang="tr-TR" sz="2000" dirty="0"/>
              <a:t> b. </a:t>
            </a:r>
            <a:r>
              <a:rPr lang="tr-TR" sz="2000" dirty="0" err="1"/>
              <a:t>Kâsib’in</a:t>
            </a:r>
            <a:r>
              <a:rPr lang="tr-TR" sz="2000" dirty="0"/>
              <a:t> değersiz bir kişi olduğunu göstermek üzere onun rivayetlerinin yazılı olduğu kâğıtlarla kitaplarını kapladığı rivayet edilir. </a:t>
            </a:r>
          </a:p>
        </p:txBody>
      </p:sp>
    </p:spTree>
    <p:extLst>
      <p:ext uri="{BB962C8B-B14F-4D97-AF65-F5344CB8AC3E}">
        <p14:creationId xmlns:p14="http://schemas.microsoft.com/office/powerpoint/2010/main" val="40856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939DFB-B2A1-4CD4-90F7-95D1B7460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Hadisçiliği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039866-B954-435E-ADF9-082F906A2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6390" y="1584250"/>
            <a:ext cx="9973341" cy="502920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Devrin hadis hâfızlarından İbrâhim b. </a:t>
            </a:r>
            <a:r>
              <a:rPr lang="tr-TR" sz="2000" dirty="0" err="1"/>
              <a:t>Uvreme</a:t>
            </a:r>
            <a:r>
              <a:rPr lang="tr-TR" sz="2000" dirty="0"/>
              <a:t> el-</a:t>
            </a:r>
            <a:r>
              <a:rPr lang="tr-TR" sz="2000" dirty="0" err="1"/>
              <a:t>İsfahânî</a:t>
            </a:r>
            <a:r>
              <a:rPr lang="tr-TR" sz="2000" dirty="0"/>
              <a:t> ile hadis hâfızı ve fakih </a:t>
            </a:r>
            <a:r>
              <a:rPr lang="tr-TR" sz="2000" dirty="0" err="1"/>
              <a:t>Ebû</a:t>
            </a:r>
            <a:r>
              <a:rPr lang="tr-TR" sz="2000" dirty="0"/>
              <a:t> Bekir b. Sadaka, hiç kimse hakkında kullanmadıkları övgü ifadelerini </a:t>
            </a:r>
            <a:r>
              <a:rPr lang="tr-TR" sz="2000" dirty="0" err="1"/>
              <a:t>Ebû</a:t>
            </a:r>
            <a:r>
              <a:rPr lang="tr-TR" sz="2000" dirty="0"/>
              <a:t> </a:t>
            </a:r>
            <a:r>
              <a:rPr lang="tr-TR" sz="2000" dirty="0" err="1"/>
              <a:t>Dâvûd</a:t>
            </a:r>
            <a:r>
              <a:rPr lang="tr-TR" sz="2000" dirty="0"/>
              <a:t> için kullanmışlardır. Mûsâ b. </a:t>
            </a:r>
            <a:r>
              <a:rPr lang="tr-TR" sz="2000" dirty="0" err="1"/>
              <a:t>Hârûn</a:t>
            </a:r>
            <a:r>
              <a:rPr lang="tr-TR" sz="2000" dirty="0"/>
              <a:t>, onun hadis için yaratıldığını ve ondan daha faziletli birini görmediğini söylemiştir. Talebesi Ebû Bekir el-</a:t>
            </a:r>
            <a:r>
              <a:rPr lang="tr-TR" sz="2000" dirty="0" err="1"/>
              <a:t>Hallâl</a:t>
            </a:r>
            <a:r>
              <a:rPr lang="tr-TR" sz="2000" dirty="0"/>
              <a:t> de hocasından, devrinin önde gelen imamlarından biri ve hadislerin sağlamlık derecesini anlayıp kaynağına inme hususunda en yetkili otorite diye söz etmiştir. 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Ebû Dâvûd, Kur’ân-ı Kerîm’den sonra sünneti ön planda tutma konusunda Selefiyye’nin metodunu benimsemiştir.</a:t>
            </a:r>
            <a:endParaRPr lang="tr-TR" sz="1600" dirty="0"/>
          </a:p>
          <a:p>
            <a:pPr algn="just">
              <a:lnSpc>
                <a:spcPct val="150000"/>
              </a:lnSpc>
            </a:pP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56449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2058BD-7CD8-49CB-8BF7-5B1270727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4855" y="850605"/>
            <a:ext cx="9292857" cy="5858539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6200" dirty="0"/>
              <a:t>Pratik sonuçlara değer verdiği anlaşılan Ebû Dâvûd, es-</a:t>
            </a:r>
            <a:r>
              <a:rPr lang="tr-TR" sz="6200" dirty="0" err="1"/>
              <a:t>Sünen’deki</a:t>
            </a:r>
            <a:r>
              <a:rPr lang="tr-TR" sz="6200" dirty="0"/>
              <a:t> şu dört hadisin iyi bir </a:t>
            </a:r>
            <a:r>
              <a:rPr lang="tr-TR" sz="6200" dirty="0" err="1"/>
              <a:t>müslüman</a:t>
            </a:r>
            <a:r>
              <a:rPr lang="tr-TR" sz="6200" dirty="0"/>
              <a:t> olmak isteyen kişiye kâfi geleceğini söylerdi: “Ameller niyetlere göre değerlendirilir”; “İnsanın kendini ilgilendirmeyen işleri bırakması, onun iyi bir </a:t>
            </a:r>
            <a:r>
              <a:rPr lang="tr-TR" sz="6200" dirty="0" err="1"/>
              <a:t>müslüman</a:t>
            </a:r>
            <a:r>
              <a:rPr lang="tr-TR" sz="6200" dirty="0"/>
              <a:t> olduğunu gösterir”; “Kişi kendisi için istediği şeyi kardeşi için de istemedikçe iyi bir mümin olamaz”; “Helâl de bellidir haram da. Ancak bunların arasında (sakınılması gerekli), halkın çoğunun helâl mi haram mı olduğunu bilmediği şüpheli konular vardır.”</a:t>
            </a:r>
          </a:p>
          <a:p>
            <a:pPr algn="just">
              <a:lnSpc>
                <a:spcPct val="170000"/>
              </a:lnSpc>
            </a:pPr>
            <a:r>
              <a:rPr lang="tr-TR" sz="6200" dirty="0"/>
              <a:t>Hadis ilminin muhtelif şubelerine dair eserleri bulunan </a:t>
            </a:r>
            <a:r>
              <a:rPr lang="tr-TR" sz="6200" dirty="0" err="1"/>
              <a:t>Ebû</a:t>
            </a:r>
            <a:r>
              <a:rPr lang="tr-TR" sz="6200" dirty="0"/>
              <a:t> </a:t>
            </a:r>
            <a:r>
              <a:rPr lang="tr-TR" sz="6200" dirty="0" err="1"/>
              <a:t>Dâvûd’un</a:t>
            </a:r>
            <a:r>
              <a:rPr lang="tr-TR" sz="6200" dirty="0"/>
              <a:t> en meşhur eseri </a:t>
            </a:r>
            <a:r>
              <a:rPr lang="tr-TR" sz="6200" dirty="0" err="1"/>
              <a:t>Sünen’idir</a:t>
            </a:r>
            <a:r>
              <a:rPr lang="tr-TR" sz="6200" dirty="0"/>
              <a:t>.</a:t>
            </a:r>
          </a:p>
          <a:p>
            <a:pPr algn="just">
              <a:lnSpc>
                <a:spcPct val="170000"/>
              </a:lnSpc>
            </a:pPr>
            <a:r>
              <a:rPr lang="tr-TR" sz="6200" dirty="0"/>
              <a:t>Diğer Önemli Eserleri: el-</a:t>
            </a:r>
            <a:r>
              <a:rPr lang="tr-TR" sz="6200" dirty="0" err="1"/>
              <a:t>Merâsîl</a:t>
            </a:r>
            <a:r>
              <a:rPr lang="tr-TR" sz="6200" dirty="0"/>
              <a:t>, </a:t>
            </a:r>
            <a:r>
              <a:rPr lang="tr-TR" sz="6200" dirty="0" err="1"/>
              <a:t>Mesâʾilü’l-İmâm</a:t>
            </a:r>
            <a:r>
              <a:rPr lang="tr-TR" sz="6200" dirty="0"/>
              <a:t> </a:t>
            </a:r>
            <a:r>
              <a:rPr lang="tr-TR" sz="6200" dirty="0" err="1"/>
              <a:t>Ahmed</a:t>
            </a:r>
            <a:r>
              <a:rPr lang="tr-TR" sz="6200" dirty="0"/>
              <a:t> b. </a:t>
            </a:r>
            <a:r>
              <a:rPr lang="tr-TR" sz="6200" dirty="0" err="1"/>
              <a:t>Hanbel</a:t>
            </a:r>
            <a:r>
              <a:rPr lang="tr-TR" sz="6200" dirty="0"/>
              <a:t>, </a:t>
            </a:r>
            <a:r>
              <a:rPr lang="tr-TR" sz="6200" dirty="0" err="1"/>
              <a:t>Risâletü</a:t>
            </a:r>
            <a:r>
              <a:rPr lang="tr-TR" sz="6200" dirty="0"/>
              <a:t> </a:t>
            </a:r>
            <a:r>
              <a:rPr lang="tr-TR" sz="6200" dirty="0" err="1"/>
              <a:t>Ebî</a:t>
            </a:r>
            <a:r>
              <a:rPr lang="tr-TR" sz="6200" dirty="0"/>
              <a:t> </a:t>
            </a:r>
            <a:r>
              <a:rPr lang="tr-TR" sz="6200" dirty="0" err="1"/>
              <a:t>Dâvûd</a:t>
            </a:r>
            <a:r>
              <a:rPr lang="tr-TR" sz="6200" dirty="0"/>
              <a:t> ilâ ehli Mekke fî </a:t>
            </a:r>
            <a:r>
              <a:rPr lang="tr-TR" sz="6200" dirty="0" err="1"/>
              <a:t>vasfi</a:t>
            </a:r>
            <a:r>
              <a:rPr lang="tr-TR" sz="6200" dirty="0"/>
              <a:t> </a:t>
            </a:r>
            <a:r>
              <a:rPr lang="tr-TR" sz="6200" dirty="0" err="1"/>
              <a:t>Sünenihî</a:t>
            </a:r>
            <a:r>
              <a:rPr lang="tr-TR" sz="6200" dirty="0"/>
              <a:t>.</a:t>
            </a:r>
          </a:p>
          <a:p>
            <a:pPr algn="just">
              <a:lnSpc>
                <a:spcPct val="17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94102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DA9A21-4FEE-48E5-A987-22D9D06C8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Sünen Adlı Eseri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41AAB9-85C8-47E4-8BB4-4930D9987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775637"/>
            <a:ext cx="9042807" cy="486971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Dâvûd</a:t>
            </a:r>
            <a:r>
              <a:rPr lang="tr-TR" dirty="0"/>
              <a:t>, rivayete göre hayatı boyunca yazdığı 500.000 hadis arasından senedinde kopukluk bulunmayan ve râvilerinin zayıflığı hakkında görüş birliğine varılmayan ahkâma dair 4800’ünü seçerek eserini meydana getirmiştir.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Müellif, eserine kaydettiği hadislerin sahih olmasına dikkat etmekle birlikte sahih hadis bulamadığı konularda Hz. Peygamber’e aidiyeti muhtemel olan zayıf hadis almakta sakınca görmemiş ve bu tür rivayetleri fakihlerin kıyasına tercih etmiştir.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Bir hadisin senedinde kopukluk bulunmadığı ve râvilerinin zayıflığı hakkında fikir birliğine varılmadığı takdirde onu kitabına almakta mahzur görmemiştir.</a:t>
            </a:r>
          </a:p>
        </p:txBody>
      </p:sp>
    </p:spTree>
    <p:extLst>
      <p:ext uri="{BB962C8B-B14F-4D97-AF65-F5344CB8AC3E}">
        <p14:creationId xmlns:p14="http://schemas.microsoft.com/office/powerpoint/2010/main" val="334874611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399</TotalTime>
  <Words>1060</Words>
  <Application>Microsoft Office PowerPoint</Application>
  <PresentationFormat>Geniş ekran</PresentationFormat>
  <Paragraphs>42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Duman</vt:lpstr>
      <vt:lpstr>EBÛ DÂVÛD (ö. 275/889) VE  SÜNEN ADLI ESERİ</vt:lpstr>
      <vt:lpstr>PowerPoint Sunusu</vt:lpstr>
      <vt:lpstr>PowerPoint Sunusu</vt:lpstr>
      <vt:lpstr>PowerPoint Sunusu</vt:lpstr>
      <vt:lpstr>PowerPoint Sunusu</vt:lpstr>
      <vt:lpstr>Hadisçiliği</vt:lpstr>
      <vt:lpstr>Hadisçiliği</vt:lpstr>
      <vt:lpstr>PowerPoint Sunusu</vt:lpstr>
      <vt:lpstr>Sünen Adlı Eseri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Ebû Dâvûd Kitâbu'l-Edeb</dc:title>
  <dc:creator>Hakem</dc:creator>
  <cp:lastModifiedBy>Hakem</cp:lastModifiedBy>
  <cp:revision>47</cp:revision>
  <dcterms:created xsi:type="dcterms:W3CDTF">2020-03-25T18:26:35Z</dcterms:created>
  <dcterms:modified xsi:type="dcterms:W3CDTF">2022-10-14T11:56:05Z</dcterms:modified>
</cp:coreProperties>
</file>